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460" r:id="rId2"/>
    <p:sldId id="474" r:id="rId3"/>
    <p:sldId id="475" r:id="rId4"/>
    <p:sldId id="471" r:id="rId5"/>
    <p:sldId id="468" r:id="rId6"/>
    <p:sldId id="470" r:id="rId7"/>
    <p:sldId id="469" r:id="rId8"/>
    <p:sldId id="492" r:id="rId9"/>
    <p:sldId id="466" r:id="rId10"/>
    <p:sldId id="478" r:id="rId11"/>
    <p:sldId id="490" r:id="rId12"/>
    <p:sldId id="462" r:id="rId13"/>
    <p:sldId id="465" r:id="rId14"/>
    <p:sldId id="463" r:id="rId15"/>
    <p:sldId id="480" r:id="rId16"/>
    <p:sldId id="488" r:id="rId17"/>
    <p:sldId id="489" r:id="rId18"/>
    <p:sldId id="494" r:id="rId19"/>
    <p:sldId id="479" r:id="rId20"/>
    <p:sldId id="485" r:id="rId21"/>
    <p:sldId id="486" r:id="rId22"/>
    <p:sldId id="481" r:id="rId23"/>
    <p:sldId id="482" r:id="rId24"/>
    <p:sldId id="483" r:id="rId25"/>
    <p:sldId id="487" r:id="rId26"/>
    <p:sldId id="484" r:id="rId27"/>
    <p:sldId id="493" r:id="rId28"/>
    <p:sldId id="28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47" autoAdjust="0"/>
  </p:normalViewPr>
  <p:slideViewPr>
    <p:cSldViewPr snapToGrid="0" snapToObjects="1">
      <p:cViewPr varScale="1">
        <p:scale>
          <a:sx n="88" d="100"/>
          <a:sy n="88" d="100"/>
        </p:scale>
        <p:origin x="-168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8/4/19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8/4/19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image" Target="../media/image7.png"/></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être hébergé sur le site de démonstration de Mathematica après une phase de reviewing</a:t>
            </a:r>
          </a:p>
          <a:p>
            <a:r>
              <a:rPr lang="en-US" baseline="0" dirty="0" smtClean="0"/>
              <a:t>Illustration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endParaRPr lang="en-US" dirty="0" smtClean="0">
              <a:solidFill>
                <a:srgbClr val="000000"/>
              </a:solidFill>
              <a:latin typeface="Geneva"/>
              <a:cs typeface="Geneva"/>
            </a:endParaRP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TD informatiques : mise en place de </a:t>
            </a:r>
            <a:r>
              <a:rPr lang="en-US" sz="1200" kern="1200">
                <a:solidFill>
                  <a:schemeClr val="tx1"/>
                </a:solidFill>
                <a:effectLst/>
                <a:latin typeface="+mn-lt"/>
                <a:ea typeface="+mn-ea"/>
                <a:cs typeface="+mn-cs"/>
              </a:rPr>
              <a:t>réseau de machines virtuelles </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27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28</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Accélération de particules</a:t>
            </a:r>
            <a:r>
              <a:rPr lang="en-US" sz="1200" baseline="0" dirty="0" smtClean="0">
                <a:solidFill>
                  <a:schemeClr val="tx1"/>
                </a:solidFill>
                <a:latin typeface="+mn-lt"/>
                <a:cs typeface="+mn-cs"/>
              </a:rPr>
              <a:t> dans les chocs relativistes, micro-physique nécessaire pour modéliser les termes sources que les simulations sur grille ne résolvent pas.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8/4/19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8/4/19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8/4/19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8/4/19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8/4/19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8/4/19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8/4/19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8/4/19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31.png"/><Relationship Id="rId6" Type="http://schemas.openxmlformats.org/officeDocument/2006/relationships/image" Target="../media/image32.gi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7.png"/><Relationship Id="rId6"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7.png"/><Relationship Id="rId5" Type="http://schemas.openxmlformats.org/officeDocument/2006/relationships/image" Target="../media/image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2.jpeg"/><Relationship Id="rId8"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7.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7.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6104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9271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24331"/>
            <a:ext cx="751196" cy="777596"/>
          </a:xfrm>
          <a:prstGeom prst="rect">
            <a:avLst/>
          </a:prstGeom>
        </p:spPr>
      </p:pic>
      <p:pic>
        <p:nvPicPr>
          <p:cNvPr id="26" name="Image 25" descr="ENS_Cachan.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648" y="760450"/>
            <a:ext cx="1248625" cy="680891"/>
          </a:xfrm>
          <a:prstGeom prst="rect">
            <a:avLst/>
          </a:prstGeom>
        </p:spPr>
      </p:pic>
      <p:pic>
        <p:nvPicPr>
          <p:cNvPr id="27" name="Image 26" descr="logo_obs_fond-blan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2509" y="169367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J.-F. Lestrade </a:t>
            </a:r>
            <a:r>
              <a:rPr lang="en-US" dirty="0">
                <a:solidFill>
                  <a:srgbClr val="000000"/>
                </a:solidFill>
                <a:latin typeface="Geneva"/>
                <a:cs typeface="Geneva"/>
              </a:rPr>
              <a:t>(M1)</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 Rappaport</a:t>
            </a: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 Casse </a:t>
            </a:r>
            <a:r>
              <a:rPr lang="en-US" smtClean="0">
                <a:solidFill>
                  <a:srgbClr val="000000"/>
                </a:solidFill>
                <a:latin typeface="Geneva"/>
                <a:cs typeface="Geneva"/>
              </a:rPr>
              <a:t>(M2)</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 Casse </a:t>
            </a:r>
            <a:r>
              <a:rPr lang="en-US" dirty="0">
                <a:solidFill>
                  <a:srgbClr val="000000"/>
                </a:solidFill>
                <a:latin typeface="Geneva"/>
                <a:cs typeface="Geneva"/>
              </a:rPr>
              <a:t>&amp; </a:t>
            </a:r>
            <a:r>
              <a:rPr lang="en-US" b="1" dirty="0">
                <a:solidFill>
                  <a:srgbClr val="000000"/>
                </a:solidFill>
                <a:latin typeface="Geneva"/>
                <a:cs typeface="Geneva"/>
              </a:rPr>
              <a:t>A. Goldwurm </a:t>
            </a:r>
            <a:r>
              <a:rPr lang="en-US" dirty="0">
                <a:solidFill>
                  <a:srgbClr val="000000"/>
                </a:solidFill>
                <a:latin typeface="Geneva"/>
                <a:cs typeface="Geneva"/>
              </a:rPr>
              <a:t>à l’APC</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pic>
        <p:nvPicPr>
          <p:cNvPr id="3" name="Image 2" descr="logo_MI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452" y="2916898"/>
            <a:ext cx="1880548" cy="468654"/>
          </a:xfrm>
          <a:prstGeom prst="rect">
            <a:avLst/>
          </a:prstGeom>
        </p:spPr>
      </p:pic>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130315" y="5202283"/>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4"/>
                </a:buBlip>
              </a:pPr>
              <a:r>
                <a:rPr lang="en-US" sz="1600" dirty="0">
                  <a:solidFill>
                    <a:srgbClr val="000000"/>
                  </a:solidFill>
                  <a:latin typeface="Geneva"/>
                  <a:cs typeface="Geneva"/>
                </a:rPr>
                <a:t> vent de disque</a:t>
              </a:r>
            </a:p>
            <a:p>
              <a:pPr marL="628650" lvl="1" indent="-171450">
                <a:buSzPct val="100000"/>
                <a:buBlip>
                  <a:blip r:embed="rId4"/>
                </a:buBlip>
              </a:pPr>
              <a:r>
                <a:rPr lang="en-US" sz="1600" dirty="0">
                  <a:solidFill>
                    <a:srgbClr val="000000"/>
                  </a:solidFill>
                  <a:latin typeface="Geneva"/>
                  <a:cs typeface="Geneva"/>
                </a:rPr>
                <a:t> interaction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grpSp>
        <p:nvGrpSpPr>
          <p:cNvPr id="4" name="Grouper 3"/>
          <p:cNvGrpSpPr/>
          <p:nvPr/>
        </p:nvGrpSpPr>
        <p:grpSpPr>
          <a:xfrm>
            <a:off x="3907953" y="725337"/>
            <a:ext cx="5177542" cy="4330015"/>
            <a:chOff x="3800263" y="725337"/>
            <a:chExt cx="5137881" cy="4620219"/>
          </a:xfrm>
        </p:grpSpPr>
        <p:pic>
          <p:nvPicPr>
            <p:cNvPr id="11" name="Image 10" descr="spinning-down_luminosity.png"/>
            <p:cNvPicPr>
              <a:picLocks/>
            </p:cNvPicPr>
            <p:nvPr/>
          </p:nvPicPr>
          <p:blipFill>
            <a:blip r:embed="rId5">
              <a:extLst>
                <a:ext uri="{28A0092B-C50C-407E-A947-70E740481C1C}">
                  <a14:useLocalDpi xmlns:a14="http://schemas.microsoft.com/office/drawing/2010/main" val="0"/>
                </a:ext>
              </a:extLst>
            </a:blip>
            <a:stretch>
              <a:fillRect/>
            </a:stretch>
          </p:blipFill>
          <p:spPr>
            <a:xfrm>
              <a:off x="3800263" y="725337"/>
              <a:ext cx="5137881"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295564"/>
            </a:xfrm>
            <a:prstGeom prst="rect">
              <a:avLst/>
            </a:prstGeom>
          </p:spPr>
          <p:txBody>
            <a:bodyPr wrap="square">
              <a:spAutoFit/>
            </a:bodyPr>
            <a:lstStyle/>
            <a:p>
              <a:pPr lvl="0">
                <a:buSzPct val="100000"/>
              </a:pPr>
              <a:r>
                <a:rPr lang="en-US" sz="1200" i="1">
                  <a:latin typeface="Geneva"/>
                  <a:cs typeface="Geneva"/>
                </a:rPr>
                <a:t>El Mellah</a:t>
              </a:r>
            </a:p>
          </p:txBody>
        </p:sp>
      </p:gr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76109" y="683649"/>
            <a:ext cx="8224371" cy="1457979"/>
            <a:chOff x="112745" y="4660862"/>
            <a:chExt cx="8224371" cy="1457979"/>
          </a:xfrm>
        </p:grpSpPr>
        <p:sp>
          <p:nvSpPr>
            <p:cNvPr id="15" name="Rectangle à coins arrondis 14"/>
            <p:cNvSpPr/>
            <p:nvPr/>
          </p:nvSpPr>
          <p:spPr>
            <a:xfrm>
              <a:off x="112745" y="466086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112745" y="5193285"/>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 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compagnon</a:t>
              </a:r>
            </a:p>
          </p:txBody>
        </p:sp>
        <p:sp>
          <p:nvSpPr>
            <p:cNvPr id="32" name="Rectangle 31"/>
            <p:cNvSpPr/>
            <p:nvPr/>
          </p:nvSpPr>
          <p:spPr>
            <a:xfrm>
              <a:off x="282136" y="5759768"/>
              <a:ext cx="4778087" cy="359073"/>
            </a:xfrm>
            <a:prstGeom prst="rect">
              <a:avLst/>
            </a:prstGeom>
          </p:spPr>
          <p:txBody>
            <a:bodyPr wrap="square">
              <a:spAutoFit/>
            </a:bodyPr>
            <a:lstStyle/>
            <a:p>
              <a:pPr marL="285750" lvl="0" indent="-285750">
                <a:lnSpc>
                  <a:spcPct val="110000"/>
                </a:lnSpc>
                <a:buSzPct val="100000"/>
                <a:buFont typeface="Symbol" charset="0"/>
                <a:buChar char=""/>
              </a:pPr>
              <a:r>
                <a:rPr lang="en-US" sz="1600" b="1">
                  <a:solidFill>
                    <a:srgbClr val="000000"/>
                  </a:solidFill>
                  <a:latin typeface="Geneva"/>
                  <a:cs typeface="Geneva"/>
                </a:rPr>
                <a:t>paramétrisation de l’ejecta</a:t>
              </a:r>
            </a:p>
          </p:txBody>
        </p:sp>
      </p:grpSp>
      <p:sp>
        <p:nvSpPr>
          <p:cNvPr id="17" name="Rectangle à coins arrondis 16"/>
          <p:cNvSpPr/>
          <p:nvPr/>
        </p:nvSpPr>
        <p:spPr>
          <a:xfrm>
            <a:off x="6521960" y="16558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grpSp>
        <p:nvGrpSpPr>
          <p:cNvPr id="9" name="Grouper 8"/>
          <p:cNvGrpSpPr/>
          <p:nvPr/>
        </p:nvGrpSpPr>
        <p:grpSpPr>
          <a:xfrm>
            <a:off x="137733" y="4326368"/>
            <a:ext cx="8294033" cy="2423070"/>
            <a:chOff x="175838" y="4028925"/>
            <a:chExt cx="8294033" cy="2423070"/>
          </a:xfrm>
        </p:grpSpPr>
        <p:sp>
          <p:nvSpPr>
            <p:cNvPr id="7" name="Rectangle 6"/>
            <p:cNvSpPr/>
            <p:nvPr/>
          </p:nvSpPr>
          <p:spPr>
            <a:xfrm>
              <a:off x="1417908" y="4750917"/>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Elisabeth Vangioni</a:t>
              </a:r>
            </a:p>
          </p:txBody>
        </p:sp>
        <p:sp>
          <p:nvSpPr>
            <p:cNvPr id="18" name="Rectangle 17"/>
            <p:cNvSpPr/>
            <p:nvPr/>
          </p:nvSpPr>
          <p:spPr>
            <a:xfrm>
              <a:off x="245500" y="4738706"/>
              <a:ext cx="8224371" cy="1713289"/>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Paramétrisation</a:t>
              </a:r>
            </a:p>
            <a:p>
              <a:pPr marL="171450" lvl="0" indent="-171450">
                <a:lnSpc>
                  <a:spcPct val="110000"/>
                </a:lnSpc>
                <a:buSzPct val="100000"/>
                <a:buBlip>
                  <a:blip r:embed="rId3"/>
                </a:buBlip>
              </a:pPr>
              <a:r>
                <a:rPr lang="en-US" sz="1600" b="1">
                  <a:solidFill>
                    <a:srgbClr val="000000"/>
                  </a:solidFill>
                  <a:latin typeface="Geneva"/>
                  <a:cs typeface="Geneva"/>
                </a:rPr>
                <a:t> capture rapide de neutrons</a:t>
              </a:r>
            </a:p>
            <a:p>
              <a:pPr marL="171450" lvl="0" indent="-171450">
                <a:lnSpc>
                  <a:spcPct val="110000"/>
                </a:lnSpc>
                <a:buSzPct val="100000"/>
                <a:buBlip>
                  <a:blip r:embed="rId3"/>
                </a:buBlip>
              </a:pPr>
              <a:r>
                <a:rPr lang="en-US" sz="1600">
                  <a:solidFill>
                    <a:srgbClr val="000000"/>
                  </a:solidFill>
                  <a:latin typeface="Geneva"/>
                  <a:cs typeface="Geneva"/>
                </a:rPr>
                <a:t> refroidissement par émission de neutrinos</a:t>
              </a:r>
            </a:p>
            <a:p>
              <a:pPr lvl="0">
                <a:lnSpc>
                  <a:spcPct val="110000"/>
                </a:lnSpc>
                <a:buSzPct val="100000"/>
              </a:pPr>
              <a:r>
                <a:rPr lang="en-US" sz="1600">
                  <a:solidFill>
                    <a:srgbClr val="000000"/>
                  </a:solidFill>
                  <a:latin typeface="Geneva"/>
                  <a:cs typeface="Geneva"/>
                </a:rPr>
                <a:t>A plus long terme</a:t>
              </a:r>
            </a:p>
            <a:p>
              <a:pPr marL="171450" lvl="0" indent="-171450">
                <a:lnSpc>
                  <a:spcPct val="110000"/>
                </a:lnSpc>
                <a:buSzPct val="100000"/>
                <a:buBlip>
                  <a:blip r:embed="rId3"/>
                </a:buBlip>
              </a:pPr>
              <a:r>
                <a:rPr lang="en-US" sz="1600">
                  <a:solidFill>
                    <a:srgbClr val="000000"/>
                  </a:solidFill>
                  <a:latin typeface="Geneva"/>
                  <a:cs typeface="Geneva"/>
                </a:rPr>
                <a:t> couplage avec réseau de réactions</a:t>
              </a:r>
            </a:p>
            <a:p>
              <a:pPr lvl="0">
                <a:lnSpc>
                  <a:spcPct val="110000"/>
                </a:lnSpc>
                <a:buSzPct val="100000"/>
              </a:pPr>
              <a:endParaRPr lang="en-US" sz="1600">
                <a:solidFill>
                  <a:srgbClr val="000000"/>
                </a:solidFill>
                <a:latin typeface="Geneva"/>
                <a:cs typeface="Geneva"/>
              </a:endParaRPr>
            </a:p>
          </p:txBody>
        </p:sp>
        <p:sp>
          <p:nvSpPr>
            <p:cNvPr id="20" name="Rectangle 19"/>
            <p:cNvSpPr/>
            <p:nvPr/>
          </p:nvSpPr>
          <p:spPr>
            <a:xfrm>
              <a:off x="245500" y="4427162"/>
              <a:ext cx="2632768"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Fraction électronique?</a:t>
              </a:r>
            </a:p>
          </p:txBody>
        </p:sp>
        <p:sp>
          <p:nvSpPr>
            <p:cNvPr id="22" name="Rounded Rectangle 39"/>
            <p:cNvSpPr/>
            <p:nvPr/>
          </p:nvSpPr>
          <p:spPr>
            <a:xfrm>
              <a:off x="175838" y="4028925"/>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grpSp>
        <p:nvGrpSpPr>
          <p:cNvPr id="23" name="Grouper 22"/>
          <p:cNvGrpSpPr/>
          <p:nvPr/>
        </p:nvGrpSpPr>
        <p:grpSpPr>
          <a:xfrm>
            <a:off x="3839733" y="4444815"/>
            <a:ext cx="689674" cy="663285"/>
            <a:chOff x="7789194" y="878368"/>
            <a:chExt cx="689674" cy="663285"/>
          </a:xfrm>
        </p:grpSpPr>
        <p:sp>
          <p:nvSpPr>
            <p:cNvPr id="24" name="Ellipse 2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5" name="Rectangle 24"/>
          <p:cNvSpPr/>
          <p:nvPr/>
        </p:nvSpPr>
        <p:spPr>
          <a:xfrm>
            <a:off x="3503380" y="6132094"/>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Stéphane Goriely</a:t>
            </a:r>
          </a:p>
        </p:txBody>
      </p:sp>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2012</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16059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90000"/>
              </a:lnSpc>
              <a:buSzPct val="100000"/>
            </a:pPr>
            <a:endParaRPr lang="en-US">
              <a:solidFill>
                <a:srgbClr val="000000"/>
              </a:solidFill>
              <a:latin typeface="Geneva"/>
              <a:cs typeface="Geneva"/>
            </a:endParaRPr>
          </a:p>
          <a:p>
            <a:pPr marL="171450" indent="-171450">
              <a:lnSpc>
                <a:spcPct val="11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1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inductif</a:t>
            </a:r>
          </a:p>
          <a:p>
            <a:pPr marL="171450" lvl="0" indent="-171450">
              <a:lnSpc>
                <a:spcPct val="110000"/>
              </a:lnSpc>
              <a:buSzPct val="100000"/>
              <a:buBlip>
                <a:blip r:embed="rId3"/>
              </a:buBlip>
            </a:pPr>
            <a:r>
              <a:rPr lang="en-US">
                <a:solidFill>
                  <a:srgbClr val="000000"/>
                </a:solidFill>
                <a:latin typeface="Geneva"/>
                <a:cs typeface="Geneva"/>
              </a:rPr>
              <a:t> immersif</a:t>
            </a:r>
          </a:p>
          <a:p>
            <a:pPr marL="171450" lvl="0" indent="-171450">
              <a:lnSpc>
                <a:spcPct val="110000"/>
              </a:lnSpc>
              <a:buSzPct val="100000"/>
              <a:buBlip>
                <a:blip r:embed="rId3"/>
              </a:buBlip>
            </a:pPr>
            <a:r>
              <a:rPr lang="en-US" smtClean="0">
                <a:solidFill>
                  <a:srgbClr val="000000"/>
                </a:solidFill>
                <a:latin typeface="Geneva"/>
                <a:cs typeface="Geneva"/>
              </a:rPr>
              <a:t> intéractif</a:t>
            </a:r>
          </a:p>
        </p:txBody>
      </p:sp>
      <p:sp>
        <p:nvSpPr>
          <p:cNvPr id="16" name="Rounded Rectangle 39"/>
          <p:cNvSpPr/>
          <p:nvPr/>
        </p:nvSpPr>
        <p:spPr>
          <a:xfrm>
            <a:off x="152507" y="814274"/>
            <a:ext cx="1593860" cy="610881"/>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a:t>
            </a:r>
          </a:p>
          <a:p>
            <a:pPr algn="ctr"/>
            <a:r>
              <a:rPr lang="en-US" sz="1600" b="1" cap="small" dirty="0">
                <a:solidFill>
                  <a:srgbClr val="000000"/>
                </a:solidFill>
                <a:latin typeface="Geneva"/>
                <a:cs typeface="Geneva"/>
              </a:rPr>
              <a:t>Pédagogique</a:t>
            </a:r>
          </a:p>
        </p:txBody>
      </p:sp>
      <p:grpSp>
        <p:nvGrpSpPr>
          <p:cNvPr id="8" name="Grouper 7"/>
          <p:cNvGrpSpPr/>
          <p:nvPr/>
        </p:nvGrpSpPr>
        <p:grpSpPr>
          <a:xfrm>
            <a:off x="2015038"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4"/>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3"/>
                </a:buBlip>
              </a:pPr>
              <a:r>
                <a:rPr lang="en-US" sz="1600" smtClean="0">
                  <a:solidFill>
                    <a:srgbClr val="000000"/>
                  </a:solidFill>
                  <a:latin typeface="Geneva"/>
                  <a:cs typeface="Geneva"/>
                </a:rPr>
                <a:t> Applet Mathematica</a:t>
              </a:r>
            </a:p>
            <a:p>
              <a:pPr marL="171450" lvl="0" indent="-171450">
                <a:buSzPct val="100000"/>
                <a:buBlip>
                  <a:blip r:embed="rId3"/>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pic>
        <p:nvPicPr>
          <p:cNvPr id="3" name="Image 2" descr="vaclogo.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80" y="4486857"/>
            <a:ext cx="1526544" cy="19552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8" name="Rounded Rectangle 39"/>
          <p:cNvSpPr/>
          <p:nvPr/>
        </p:nvSpPr>
        <p:spPr>
          <a:xfrm>
            <a:off x="152506" y="145409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152506" y="2625603"/>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152506" y="422416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Numérique</a:t>
            </a:r>
          </a:p>
        </p:txBody>
      </p:sp>
      <p:sp>
        <p:nvSpPr>
          <p:cNvPr id="11" name="Rectangle 10"/>
          <p:cNvSpPr/>
          <p:nvPr/>
        </p:nvSpPr>
        <p:spPr>
          <a:xfrm>
            <a:off x="152506" y="3023840"/>
            <a:ext cx="8224371" cy="1077218"/>
          </a:xfrm>
          <a:prstGeom prst="rect">
            <a:avLst/>
          </a:prstGeom>
        </p:spPr>
        <p:txBody>
          <a:bodyPr wrap="square">
            <a:spAutoFit/>
          </a:bodyPr>
          <a:lstStyle/>
          <a:p>
            <a:pPr lvl="0">
              <a:buSzPct val="100000"/>
            </a:pPr>
            <a:r>
              <a:rPr lang="en-US" sz="1600" dirty="0">
                <a:solidFill>
                  <a:srgbClr val="000000"/>
                </a:solidFill>
                <a:latin typeface="Geneva"/>
                <a:cs typeface="Geneva"/>
              </a:rPr>
              <a:t>Centre de préparation à l’Agrégation de Montrouge – Agnès Maître</a:t>
            </a:r>
          </a:p>
          <a:p>
            <a:pPr marL="628650" lvl="1" indent="-171450">
              <a:buSzPct val="100000"/>
              <a:buBlip>
                <a:blip r:embed="rId3"/>
              </a:buBlip>
            </a:pPr>
            <a:r>
              <a:rPr lang="en-US" sz="1600" dirty="0">
                <a:solidFill>
                  <a:srgbClr val="000000"/>
                </a:solidFill>
                <a:latin typeface="Geneva"/>
                <a:cs typeface="Geneva"/>
              </a:rPr>
              <a:t> Montages expérimentaux</a:t>
            </a:r>
          </a:p>
          <a:p>
            <a:pPr marL="628650" lvl="1" indent="-171450">
              <a:buSzPct val="100000"/>
              <a:buBlip>
                <a:blip r:embed="rId3"/>
              </a:buBlip>
            </a:pPr>
            <a:r>
              <a:rPr lang="en-US" sz="1600" dirty="0" smtClean="0">
                <a:solidFill>
                  <a:srgbClr val="000000"/>
                </a:solidFill>
                <a:latin typeface="Geneva"/>
                <a:cs typeface="Geneva"/>
              </a:rPr>
              <a:t> Leçons</a:t>
            </a:r>
          </a:p>
          <a:p>
            <a:pPr lvl="0">
              <a:buSzPct val="100000"/>
            </a:pPr>
            <a:r>
              <a:rPr lang="en-US" sz="1600" dirty="0">
                <a:solidFill>
                  <a:srgbClr val="000000"/>
                </a:solidFill>
                <a:latin typeface="Geneva"/>
                <a:cs typeface="Geneva"/>
              </a:rPr>
              <a:t>Master des métiers de l’enseignement : CAPES</a:t>
            </a:r>
          </a:p>
        </p:txBody>
      </p:sp>
      <p:sp>
        <p:nvSpPr>
          <p:cNvPr id="12" name="Rectangle 11"/>
          <p:cNvSpPr/>
          <p:nvPr/>
        </p:nvSpPr>
        <p:spPr>
          <a:xfrm>
            <a:off x="152506" y="4650793"/>
            <a:ext cx="8224371" cy="2092880"/>
          </a:xfrm>
          <a:prstGeom prst="rect">
            <a:avLst/>
          </a:prstGeom>
        </p:spPr>
        <p:txBody>
          <a:bodyPr wrap="square">
            <a:spAutoFit/>
          </a:bodyPr>
          <a:lstStyle/>
          <a:p>
            <a:pPr lvl="0">
              <a:buSzPct val="100000"/>
            </a:pPr>
            <a:r>
              <a:rPr lang="en-US" sz="1600" dirty="0">
                <a:solidFill>
                  <a:srgbClr val="000000"/>
                </a:solidFill>
                <a:latin typeface="Geneva"/>
                <a:cs typeface="Geneva"/>
              </a:rPr>
              <a:t>Initiation à l’outil informatique</a:t>
            </a:r>
          </a:p>
          <a:p>
            <a:pPr marL="628650" lvl="1" indent="-171450">
              <a:buSzPct val="100000"/>
              <a:buBlip>
                <a:blip r:embed="rId3"/>
              </a:buBlip>
            </a:pPr>
            <a:r>
              <a:rPr lang="en-US" sz="1600" dirty="0">
                <a:solidFill>
                  <a:srgbClr val="000000"/>
                </a:solidFill>
                <a:latin typeface="Geneva"/>
                <a:cs typeface="Geneva"/>
              </a:rPr>
              <a:t> L1 Python</a:t>
            </a:r>
          </a:p>
          <a:p>
            <a:pPr marL="628650" lvl="1" indent="-171450">
              <a:buSzPct val="100000"/>
              <a:buBlip>
                <a:blip r:embed="rId3"/>
              </a:buBlip>
            </a:pPr>
            <a:r>
              <a:rPr lang="en-US" sz="1600" dirty="0">
                <a:solidFill>
                  <a:srgbClr val="000000"/>
                </a:solidFill>
                <a:latin typeface="Geneva"/>
                <a:cs typeface="Geneva"/>
              </a:rPr>
              <a:t> L1-L2 Ateliers de recherche encadrée</a:t>
            </a:r>
          </a:p>
          <a:p>
            <a:pPr marL="628650" lvl="1" indent="-171450">
              <a:buSzPct val="100000"/>
              <a:buBlip>
                <a:blip r:embed="rId3"/>
              </a:buBlip>
            </a:pPr>
            <a:r>
              <a:rPr lang="en-US" sz="1600" dirty="0">
                <a:solidFill>
                  <a:srgbClr val="000000"/>
                </a:solidFill>
                <a:latin typeface="Geneva"/>
                <a:cs typeface="Geneva"/>
              </a:rPr>
              <a:t> M1 Méthodes numériques et informatiques</a:t>
            </a:r>
          </a:p>
          <a:p>
            <a:pPr lvl="0">
              <a:buSzPct val="100000"/>
            </a:pPr>
            <a:r>
              <a:rPr lang="en-US" sz="1600" dirty="0">
                <a:solidFill>
                  <a:srgbClr val="000000"/>
                </a:solidFill>
                <a:latin typeface="Geneva"/>
                <a:cs typeface="Geneva"/>
              </a:rPr>
              <a:t>Algorithmique et résolution numérique</a:t>
            </a:r>
          </a:p>
          <a:p>
            <a:pPr marL="628650" lvl="1" indent="-171450">
              <a:buSzPct val="100000"/>
              <a:buBlip>
                <a:blip r:embed="rId3"/>
              </a:buBlip>
            </a:pPr>
            <a:r>
              <a:rPr lang="en-US" sz="1600" dirty="0">
                <a:solidFill>
                  <a:srgbClr val="000000"/>
                </a:solidFill>
                <a:latin typeface="Geneva"/>
                <a:cs typeface="Geneva"/>
              </a:rPr>
              <a:t> Différences / volumes finis</a:t>
            </a:r>
          </a:p>
          <a:p>
            <a:pPr marL="628650" lvl="1" indent="-171450">
              <a:buSzPct val="100000"/>
              <a:buBlip>
                <a:blip r:embed="rId3"/>
              </a:buBlip>
            </a:pPr>
            <a:r>
              <a:rPr lang="en-US" sz="1600" dirty="0">
                <a:solidFill>
                  <a:srgbClr val="000000"/>
                </a:solidFill>
                <a:latin typeface="Geneva"/>
                <a:cs typeface="Geneva"/>
              </a:rPr>
              <a:t> Monte-Carlo</a:t>
            </a:r>
          </a:p>
          <a:p>
            <a:pPr lvl="0">
              <a:buSzPct val="100000"/>
            </a:pPr>
            <a:endParaRPr lang="en-US" sz="1600" dirty="0">
              <a:solidFill>
                <a:srgbClr val="000000"/>
              </a:solidFill>
              <a:latin typeface="Geneva"/>
              <a:cs typeface="Geneva"/>
            </a:endParaRPr>
          </a:p>
        </p:txBody>
      </p:sp>
      <p:sp>
        <p:nvSpPr>
          <p:cNvPr id="15" name="Rectangle 14"/>
          <p:cNvSpPr/>
          <p:nvPr/>
        </p:nvSpPr>
        <p:spPr>
          <a:xfrm>
            <a:off x="3230" y="1626364"/>
            <a:ext cx="8224371" cy="830997"/>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Physique : CM, TD, TP</a:t>
            </a:r>
          </a:p>
          <a:p>
            <a:pPr marL="628650" lvl="1" indent="-171450">
              <a:buSzPct val="100000"/>
              <a:buBlip>
                <a:blip r:embed="rId3"/>
              </a:buBlip>
            </a:pPr>
            <a:r>
              <a:rPr lang="en-US" sz="1600" dirty="0" smtClean="0">
                <a:solidFill>
                  <a:srgbClr val="000000"/>
                </a:solidFill>
                <a:latin typeface="Geneva"/>
                <a:cs typeface="Geneva"/>
              </a:rPr>
              <a:t> PACES</a:t>
            </a:r>
          </a:p>
        </p:txBody>
      </p:sp>
      <p:sp>
        <p:nvSpPr>
          <p:cNvPr id="16" name="Rectangle 15"/>
          <p:cNvSpPr/>
          <p:nvPr/>
        </p:nvSpPr>
        <p:spPr>
          <a:xfrm>
            <a:off x="3230" y="623101"/>
            <a:ext cx="8224371" cy="830997"/>
          </a:xfrm>
          <a:prstGeom prst="rect">
            <a:avLst/>
          </a:prstGeom>
        </p:spPr>
        <p:txBody>
          <a:bodyPr wrap="square">
            <a:spAutoFit/>
          </a:bodyPr>
          <a:lstStyle/>
          <a:p>
            <a:pPr>
              <a:buSzPct val="100000"/>
            </a:pPr>
            <a:r>
              <a:rPr lang="en-US" sz="1600">
                <a:solidFill>
                  <a:srgbClr val="000000"/>
                </a:solidFill>
                <a:latin typeface="Geneva"/>
                <a:cs typeface="Geneva"/>
              </a:rPr>
              <a:t>Diversification des profils des étudiants : </a:t>
            </a:r>
            <a:r>
              <a:rPr lang="en-US" sz="1600" dirty="0">
                <a:solidFill>
                  <a:srgbClr val="000000"/>
                </a:solidFill>
                <a:latin typeface="Geneva"/>
                <a:cs typeface="Geneva"/>
              </a:rPr>
              <a:t>m</a:t>
            </a:r>
            <a:r>
              <a:rPr lang="en-US" sz="1600" dirty="0">
                <a:solidFill>
                  <a:srgbClr val="000000"/>
                </a:solidFill>
                <a:latin typeface="Geneva"/>
                <a:cs typeface="Geneva"/>
              </a:rPr>
              <a:t>ajeur / mineur</a:t>
            </a:r>
            <a:endParaRPr lang="en-US" sz="160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Parcours Mathmétiques Informatique Physique Ingénierie </a:t>
            </a:r>
          </a:p>
          <a:p>
            <a:pPr marL="628650" lvl="1" indent="-171450">
              <a:buSzPct val="100000"/>
              <a:buBlip>
                <a:blip r:embed="rId3"/>
              </a:buBlip>
            </a:pPr>
            <a:r>
              <a:rPr lang="en-US" sz="1600" dirty="0">
                <a:solidFill>
                  <a:srgbClr val="000000"/>
                </a:solidFill>
                <a:latin typeface="Geneva"/>
                <a:cs typeface="Geneva"/>
              </a:rPr>
              <a:t> Parcours </a:t>
            </a:r>
            <a:r>
              <a:rPr lang="en-US" sz="1600" dirty="0">
                <a:solidFill>
                  <a:srgbClr val="000000"/>
                </a:solidFill>
                <a:latin typeface="Geneva"/>
                <a:cs typeface="Geneva"/>
              </a:rPr>
              <a:t>Physique Chimie Géosciences Ingénierie</a:t>
            </a:r>
          </a:p>
        </p:txBody>
      </p:sp>
      <p:pic>
        <p:nvPicPr>
          <p:cNvPr id="5" name="Image 4" descr="logo_Sorbonne_Univers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111" y="1454098"/>
            <a:ext cx="3601286" cy="1465836"/>
          </a:xfrm>
          <a:prstGeom prst="rect">
            <a:avLst/>
          </a:prstGeom>
        </p:spPr>
      </p:pic>
    </p:spTree>
    <p:extLst>
      <p:ext uri="{BB962C8B-B14F-4D97-AF65-F5344CB8AC3E}">
        <p14:creationId xmlns:p14="http://schemas.microsoft.com/office/powerpoint/2010/main" val="20917349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14" name="Rectangle 13"/>
          <p:cNvSpPr/>
          <p:nvPr/>
        </p:nvSpPr>
        <p:spPr>
          <a:xfrm>
            <a:off x="133047" y="562226"/>
            <a:ext cx="9688285" cy="6945493"/>
          </a:xfrm>
          <a:prstGeom prst="rect">
            <a:avLst/>
          </a:prstGeom>
        </p:spPr>
        <p:txBody>
          <a:bodyPr wrap="square">
            <a:spAutoFit/>
          </a:bodyPr>
          <a:lstStyle/>
          <a:p>
            <a:pPr marL="171450" lvl="0" indent="-171450">
              <a:lnSpc>
                <a:spcPct val="200000"/>
              </a:lnSpc>
              <a:buSzPct val="100000"/>
              <a:buBlip>
                <a:blip r:embed="rId3"/>
              </a:buBlip>
            </a:pPr>
            <a:r>
              <a:rPr lang="en-US" sz="1600">
                <a:solidFill>
                  <a:srgbClr val="000000"/>
                </a:solidFill>
                <a:latin typeface="Geneva"/>
                <a:cs typeface="Geneva"/>
              </a:rPr>
              <a:t> 11 papiers dont 5 1</a:t>
            </a:r>
            <a:r>
              <a:rPr lang="en-US" sz="1600" baseline="30000">
                <a:solidFill>
                  <a:srgbClr val="000000"/>
                </a:solidFill>
                <a:latin typeface="Geneva"/>
                <a:cs typeface="Geneva"/>
              </a:rPr>
              <a:t>er</a:t>
            </a:r>
            <a:r>
              <a:rPr lang="en-US" sz="1600">
                <a:solidFill>
                  <a:srgbClr val="000000"/>
                </a:solidFill>
                <a:latin typeface="Geneva"/>
                <a:cs typeface="Geneva"/>
              </a:rPr>
              <a:t> auteur</a:t>
            </a:r>
          </a:p>
          <a:p>
            <a:pPr>
              <a:lnSpc>
                <a:spcPct val="200000"/>
              </a:lnSpc>
              <a:buSzPct val="100000"/>
            </a:pPr>
            <a:r>
              <a:rPr lang="en-US" sz="1600">
                <a:solidFill>
                  <a:srgbClr val="000000"/>
                </a:solidFill>
                <a:latin typeface="Geneva"/>
                <a:cs typeface="Geneva"/>
              </a:rPr>
              <a:t>Travaux de recherche</a:t>
            </a:r>
            <a:endParaRPr lang="en-US" sz="1600">
              <a:solidFill>
                <a:srgbClr val="000000"/>
              </a:solidFill>
              <a:latin typeface="Geneva"/>
              <a:cs typeface="Geneva"/>
            </a:endParaRP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méthodologie :</a:t>
            </a:r>
            <a:r>
              <a:rPr lang="en-US" sz="1600">
                <a:solidFill>
                  <a:srgbClr val="000000"/>
                </a:solidFill>
                <a:latin typeface="Geneva"/>
                <a:cs typeface="Geneva"/>
              </a:rPr>
              <a:t> modélisation &amp; SIMULATIONS NUMERIQUES!!!!!!!!!!</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sujets :</a:t>
            </a:r>
            <a:r>
              <a:rPr lang="en-US" sz="1600">
                <a:solidFill>
                  <a:srgbClr val="000000"/>
                </a:solidFill>
                <a:latin typeface="Geneva"/>
                <a:cs typeface="Geneva"/>
              </a:rPr>
              <a:t> systèmes binaires, objets compacts, vents stellaires, accrétion</a:t>
            </a:r>
          </a:p>
          <a:p>
            <a:pPr>
              <a:lnSpc>
                <a:spcPct val="200000"/>
              </a:lnSpc>
              <a:buSzPct val="100000"/>
            </a:pPr>
            <a:r>
              <a:rPr lang="en-US" sz="1600">
                <a:solidFill>
                  <a:srgbClr val="000000"/>
                </a:solidFill>
                <a:latin typeface="Geneva"/>
                <a:cs typeface="Geneva"/>
              </a:rPr>
              <a:t>Projet de recherche : </a:t>
            </a:r>
            <a:r>
              <a:rPr lang="en-US" sz="1600" b="1" dirty="0">
                <a:latin typeface="Geneva"/>
                <a:cs typeface="Geneva"/>
              </a:rPr>
              <a:t> </a:t>
            </a:r>
          </a:p>
          <a:p>
            <a:pPr>
              <a:lnSpc>
                <a:spcPct val="200000"/>
              </a:lnSpc>
              <a:buSzPct val="100000"/>
            </a:pPr>
            <a:r>
              <a:rPr lang="en-US" sz="1600" b="1" i="1" dirty="0">
                <a:latin typeface="Geneva"/>
                <a:cs typeface="Geneva"/>
              </a:rPr>
              <a:t>Contreparties électromagnétiques de la coalescence d’objets compacts</a:t>
            </a:r>
            <a:endParaRPr lang="en-US" sz="1600">
              <a:solidFill>
                <a:srgbClr val="000000"/>
              </a:solidFill>
              <a:latin typeface="Geneva"/>
              <a:cs typeface="Geneva"/>
            </a:endParaRP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court terme :</a:t>
            </a:r>
            <a:r>
              <a:rPr lang="en-US" sz="1600">
                <a:solidFill>
                  <a:srgbClr val="000000"/>
                </a:solidFill>
                <a:latin typeface="Geneva"/>
                <a:cs typeface="Geneva"/>
              </a:rPr>
              <a:t> paramétrisation du lancement du vent / du jet</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moyen terme :</a:t>
            </a:r>
            <a:r>
              <a:rPr lang="en-US" sz="1600">
                <a:solidFill>
                  <a:srgbClr val="000000"/>
                </a:solidFill>
                <a:latin typeface="Geneva"/>
                <a:cs typeface="Geneva"/>
              </a:rPr>
              <a:t> couplage magnétosphère / disque</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longe terme :</a:t>
            </a:r>
            <a:r>
              <a:rPr lang="en-US" sz="1600">
                <a:solidFill>
                  <a:srgbClr val="000000"/>
                </a:solidFill>
                <a:latin typeface="Geneva"/>
                <a:cs typeface="Geneva"/>
              </a:rPr>
              <a:t> accrétion / éjection &amp; réseau de réactions nucléaires</a:t>
            </a:r>
          </a:p>
          <a:p>
            <a:pPr lvl="0">
              <a:lnSpc>
                <a:spcPct val="200000"/>
              </a:lnSpc>
              <a:buSzPct val="100000"/>
            </a:pPr>
            <a:r>
              <a:rPr lang="en-US" sz="1600">
                <a:solidFill>
                  <a:srgbClr val="000000"/>
                </a:solidFill>
                <a:latin typeface="Geneva"/>
                <a:cs typeface="Geneva"/>
              </a:rPr>
              <a:t>ENSEIGNEMENT!!!!!!!!!!!!!!!!!!</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Licence :</a:t>
            </a:r>
            <a:r>
              <a:rPr lang="en-US" sz="1600">
                <a:solidFill>
                  <a:srgbClr val="000000"/>
                </a:solidFill>
                <a:latin typeface="Geneva"/>
                <a:cs typeface="Geneva"/>
              </a:rPr>
              <a:t> CM, TD, TP, numérique</a:t>
            </a:r>
          </a:p>
          <a:p>
            <a:pPr marL="171450" lvl="0" indent="-171450">
              <a:lnSpc>
                <a:spcPct val="20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Agrégation / CAPES :</a:t>
            </a:r>
            <a:r>
              <a:rPr lang="en-US" sz="1600">
                <a:solidFill>
                  <a:srgbClr val="000000"/>
                </a:solidFill>
                <a:latin typeface="Geneva"/>
                <a:cs typeface="Geneva"/>
              </a:rPr>
              <a:t> leçons &amp; montages</a:t>
            </a:r>
          </a:p>
          <a:p>
            <a:pPr lvl="0">
              <a:lnSpc>
                <a:spcPct val="200000"/>
              </a:lnSpc>
              <a:buSzPct val="100000"/>
            </a:pPr>
            <a:endParaRPr lang="en-US" sz="1600">
              <a:solidFill>
                <a:srgbClr val="000000"/>
              </a:solidFill>
              <a:latin typeface="Geneva"/>
              <a:cs typeface="Geneva"/>
            </a:endParaRPr>
          </a:p>
          <a:p>
            <a:pPr lvl="0">
              <a:lnSpc>
                <a:spcPct val="200000"/>
              </a:lnSpc>
              <a:buSzPct val="100000"/>
            </a:pPr>
            <a:endParaRPr lang="en-US" sz="1600">
              <a:solidFill>
                <a:srgbClr val="000000"/>
              </a:solidFill>
              <a:latin typeface="Geneva"/>
              <a:cs typeface="Geneva"/>
            </a:endParaRPr>
          </a:p>
        </p:txBody>
      </p:sp>
    </p:spTree>
    <p:extLst>
      <p:ext uri="{BB962C8B-B14F-4D97-AF65-F5344CB8AC3E}">
        <p14:creationId xmlns:p14="http://schemas.microsoft.com/office/powerpoint/2010/main" val="19981352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grpSp>
        <p:nvGrpSpPr>
          <p:cNvPr id="3" name="Grouper 2"/>
          <p:cNvGrpSpPr/>
          <p:nvPr/>
        </p:nvGrpSpPr>
        <p:grpSpPr>
          <a:xfrm>
            <a:off x="4213833" y="4641855"/>
            <a:ext cx="8224371" cy="1946092"/>
            <a:chOff x="4494147" y="3042215"/>
            <a:chExt cx="8224371" cy="1946092"/>
          </a:xfrm>
        </p:grpSpPr>
        <p:sp>
          <p:nvSpPr>
            <p:cNvPr id="15" name="Rectangle à coins arrondis 14"/>
            <p:cNvSpPr/>
            <p:nvPr/>
          </p:nvSpPr>
          <p:spPr>
            <a:xfrm>
              <a:off x="4494147" y="3042215"/>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574638"/>
              <a:ext cx="8224371" cy="900759"/>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4646226" y="4358391"/>
              <a:ext cx="4778087"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ont été surestimés d’un facteur ~10</a:t>
              </a:r>
            </a:p>
          </p:txBody>
        </p:sp>
      </p:grpSp>
      <p:sp>
        <p:nvSpPr>
          <p:cNvPr id="17" name="Rectangle à coins arrondis 16"/>
          <p:cNvSpPr/>
          <p:nvPr/>
        </p:nvSpPr>
        <p:spPr>
          <a:xfrm>
            <a:off x="6595235" y="671438"/>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pic>
        <p:nvPicPr>
          <p:cNvPr id="5" name="Image 4" descr="logo_athen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0741" y="656523"/>
            <a:ext cx="2156766" cy="522283"/>
          </a:xfrm>
          <a:prstGeom prst="rect">
            <a:avLst/>
          </a:prstGeom>
        </p:spPr>
      </p:pic>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
        <p:nvSpPr>
          <p:cNvPr id="18" name="Rectangle 17"/>
          <p:cNvSpPr/>
          <p:nvPr/>
        </p:nvSpPr>
        <p:spPr>
          <a:xfrm>
            <a:off x="339503" y="2880108"/>
            <a:ext cx="6075389" cy="369332"/>
          </a:xfrm>
          <a:prstGeom prst="rect">
            <a:avLst/>
          </a:prstGeom>
        </p:spPr>
        <p:txBody>
          <a:bodyPr wrap="square">
            <a:spAutoFit/>
          </a:bodyPr>
          <a:lstStyle/>
          <a:p>
            <a:pPr lvl="0">
              <a:buSzPct val="100000"/>
            </a:pPr>
            <a:endParaRPr lang="en-US">
              <a:solidFill>
                <a:srgbClr val="000000"/>
              </a:solidFill>
              <a:latin typeface="Geneva"/>
              <a:cs typeface="Geneva"/>
            </a:endParaRPr>
          </a:p>
        </p:txBody>
      </p:sp>
      <p:grpSp>
        <p:nvGrpSpPr>
          <p:cNvPr id="20" name="Grouper 19"/>
          <p:cNvGrpSpPr/>
          <p:nvPr/>
        </p:nvGrpSpPr>
        <p:grpSpPr>
          <a:xfrm>
            <a:off x="378525" y="2490337"/>
            <a:ext cx="3315850" cy="830819"/>
            <a:chOff x="250610" y="2367992"/>
            <a:chExt cx="3315850" cy="830819"/>
          </a:xfrm>
        </p:grpSpPr>
        <p:grpSp>
          <p:nvGrpSpPr>
            <p:cNvPr id="21" name="Grouper 20"/>
            <p:cNvGrpSpPr/>
            <p:nvPr/>
          </p:nvGrpSpPr>
          <p:grpSpPr>
            <a:xfrm>
              <a:off x="427371" y="2577616"/>
              <a:ext cx="3139089" cy="400110"/>
              <a:chOff x="0" y="2548281"/>
              <a:chExt cx="3139089" cy="400110"/>
            </a:xfrm>
          </p:grpSpPr>
          <p:sp>
            <p:nvSpPr>
              <p:cNvPr id="23" name="Rectangle 22"/>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4" name="Rectangle 23"/>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2" name="Ellipse 21"/>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606076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neutrons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b="1">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3"/>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neutrons</a:t>
            </a:r>
          </a:p>
          <a:p>
            <a:pPr marL="171450" lvl="0" indent="-171450">
              <a:buSzPct val="100000"/>
              <a:buBlip>
                <a:blip r:embed="rId3"/>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capture de neutrons</a:t>
              </a:r>
            </a:p>
            <a:p>
              <a:pPr marL="628650" lvl="1" indent="-171450">
                <a:buSzPct val="100000"/>
                <a:buBlip>
                  <a:blip r:embed="rId3"/>
                </a:buBlip>
              </a:pPr>
              <a:r>
                <a:rPr lang="en-US" sz="1600" dirty="0" smtClean="0">
                  <a:solidFill>
                    <a:srgbClr val="000000"/>
                  </a:solidFill>
                  <a:latin typeface="Geneva"/>
                  <a:cs typeface="Geneva"/>
                </a:rPr>
                <a:t> retombées d’accrétion</a:t>
              </a:r>
            </a:p>
            <a:p>
              <a:pPr marL="628650" lvl="1" indent="-171450">
                <a:buSzPct val="100000"/>
                <a:buBlip>
                  <a:blip r:embed="rId3"/>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800000"/>
                </a:solidFill>
                <a:latin typeface="Geneva"/>
                <a:cs typeface="Geneva"/>
              </a:rPr>
              <a:t> jet relativiste</a:t>
            </a:r>
          </a:p>
          <a:p>
            <a:pPr marL="628650" lvl="1" indent="-171450">
              <a:buSzPct val="100000"/>
              <a:buBlip>
                <a:blip r:embed="rId3"/>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4">
            <a:extLst>
              <a:ext uri="{28A0092B-C50C-407E-A947-70E740481C1C}">
                <a14:useLocalDpi xmlns:a14="http://schemas.microsoft.com/office/drawing/2010/main" val="0"/>
              </a:ext>
            </a:extLst>
          </a:blip>
          <a:srcRect l="8376" r="13036" b="8670"/>
          <a:stretch/>
        </p:blipFill>
        <p:spPr>
          <a:xfrm>
            <a:off x="4122481" y="697389"/>
            <a:ext cx="4078928" cy="2249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a:t>
            </a:r>
            <a:r>
              <a:rPr lang="en-US" sz="2000" b="1" dirty="0">
                <a:latin typeface="Geneva"/>
                <a:cs typeface="Geneva"/>
              </a:rPr>
              <a:t>projet de recherche</a:t>
            </a:r>
            <a:r>
              <a:rPr lang="en-US" sz="2000" b="1" dirty="0">
                <a:latin typeface="Geneva"/>
                <a:cs typeface="Geneva"/>
              </a:rPr>
              <a:t>					     				     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545846"/>
            <a:ext cx="689674" cy="663285"/>
            <a:chOff x="4069542" y="3053863"/>
            <a:chExt cx="689674"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endParaRPr lang="en-US" sz="1600">
                <a:solidFill>
                  <a:srgbClr val="000000"/>
                </a:solidFill>
                <a:latin typeface="Geneva"/>
                <a:cs typeface="Geneva"/>
              </a:endParaRPr>
            </a:p>
          </p:txBody>
        </p:sp>
      </p:grpSp>
      <p:sp>
        <p:nvSpPr>
          <p:cNvPr id="12" name="Arrondir un rectangle avec un coin du même côté 11"/>
          <p:cNvSpPr/>
          <p:nvPr/>
        </p:nvSpPr>
        <p:spPr>
          <a:xfrm>
            <a:off x="4251218" y="2058007"/>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JET</a:t>
            </a:r>
          </a:p>
        </p:txBody>
      </p:sp>
      <p:sp>
        <p:nvSpPr>
          <p:cNvPr id="28" name="Arrondir un rectangle avec un coin du même côté 27"/>
          <p:cNvSpPr/>
          <p:nvPr/>
        </p:nvSpPr>
        <p:spPr>
          <a:xfrm>
            <a:off x="1391903" y="3632835"/>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DISQUE</a:t>
            </a:r>
          </a:p>
        </p:txBody>
      </p:sp>
      <p:sp>
        <p:nvSpPr>
          <p:cNvPr id="29" name="Arrondir un rectangle avec un coin du même côté 28"/>
          <p:cNvSpPr/>
          <p:nvPr/>
        </p:nvSpPr>
        <p:spPr>
          <a:xfrm>
            <a:off x="6545013" y="3537282"/>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EJECTA</a:t>
            </a:r>
          </a:p>
        </p:txBody>
      </p:sp>
      <p:grpSp>
        <p:nvGrpSpPr>
          <p:cNvPr id="40" name="Grouper 39"/>
          <p:cNvGrpSpPr/>
          <p:nvPr/>
        </p:nvGrpSpPr>
        <p:grpSpPr>
          <a:xfrm>
            <a:off x="2985322" y="4048777"/>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0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654606"/>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378404"/>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M, L</a:t>
            </a:r>
            <a:endParaRPr lang="en-US" sz="1600">
              <a:solidFill>
                <a:srgbClr val="000000"/>
              </a:solidFill>
              <a:latin typeface="Geneva"/>
              <a:cs typeface="Geneva"/>
            </a:endParaRPr>
          </a:p>
        </p:txBody>
      </p:sp>
      <p:sp>
        <p:nvSpPr>
          <p:cNvPr id="57" name="Ellipse 56"/>
          <p:cNvSpPr>
            <a:spLocks noChangeAspect="1"/>
          </p:cNvSpPr>
          <p:nvPr/>
        </p:nvSpPr>
        <p:spPr>
          <a:xfrm>
            <a:off x="3182801" y="339255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38771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643196"/>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712617"/>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chemeClr val="tx1"/>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322286"/>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247680"/>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828194"/>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4" name="Rectangle 83"/>
          <p:cNvSpPr/>
          <p:nvPr/>
        </p:nvSpPr>
        <p:spPr>
          <a:xfrm>
            <a:off x="5800816" y="3352616"/>
            <a:ext cx="300082" cy="369332"/>
          </a:xfrm>
          <a:prstGeom prst="rect">
            <a:avLst/>
          </a:prstGeom>
        </p:spPr>
        <p:txBody>
          <a:bodyPr wrap="none">
            <a:spAutoFit/>
          </a:bodyPr>
          <a:lstStyle/>
          <a:p>
            <a:r>
              <a:rPr lang="el-GR"/>
              <a:t>ν</a:t>
            </a:r>
            <a:endParaRPr lang="fr-FR"/>
          </a:p>
        </p:txBody>
      </p:sp>
      <p:sp>
        <p:nvSpPr>
          <p:cNvPr id="85" name="Rectangle 84"/>
          <p:cNvSpPr/>
          <p:nvPr/>
        </p:nvSpPr>
        <p:spPr>
          <a:xfrm>
            <a:off x="1937474" y="2045912"/>
            <a:ext cx="1103419"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vent canalise</a:t>
            </a:r>
            <a:endParaRPr lang="en-US" sz="1600">
              <a:solidFill>
                <a:srgbClr val="000000"/>
              </a:solidFill>
              <a:latin typeface="Geneva"/>
              <a:cs typeface="Geneva"/>
            </a:endParaRPr>
          </a:p>
        </p:txBody>
      </p:sp>
      <p:sp>
        <p:nvSpPr>
          <p:cNvPr id="86" name="Rectangle 85"/>
          <p:cNvSpPr/>
          <p:nvPr/>
        </p:nvSpPr>
        <p:spPr>
          <a:xfrm>
            <a:off x="6100898" y="2059824"/>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endParaRPr lang="en-US" sz="1600">
              <a:solidFill>
                <a:srgbClr val="000000"/>
              </a:solidFill>
              <a:latin typeface="Geneva"/>
              <a:cs typeface="Geneva"/>
            </a:endParaRPr>
          </a:p>
        </p:txBody>
      </p:sp>
      <p:sp>
        <p:nvSpPr>
          <p:cNvPr id="87" name="Forme libre 86"/>
          <p:cNvSpPr>
            <a:spLocks noChangeAspect="1"/>
          </p:cNvSpPr>
          <p:nvPr/>
        </p:nvSpPr>
        <p:spPr>
          <a:xfrm>
            <a:off x="6669283" y="4209131"/>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475618"/>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603344"/>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1087145"/>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401675"/>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endParaRPr lang="en-US" sz="1600">
              <a:solidFill>
                <a:srgbClr val="000000"/>
              </a:solidFill>
              <a:latin typeface="Geneva"/>
              <a:cs typeface="Geneva"/>
            </a:endParaRPr>
          </a:p>
        </p:txBody>
      </p:sp>
      <p:sp>
        <p:nvSpPr>
          <p:cNvPr id="92" name="Rectangle 91"/>
          <p:cNvSpPr/>
          <p:nvPr/>
        </p:nvSpPr>
        <p:spPr>
          <a:xfrm>
            <a:off x="7169540" y="4387414"/>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endParaRPr lang="en-US" sz="1600">
              <a:solidFill>
                <a:srgbClr val="000000"/>
              </a:solidFill>
              <a:latin typeface="Geneva"/>
              <a:cs typeface="Geneva"/>
            </a:endParaRPr>
          </a:p>
        </p:txBody>
      </p:sp>
      <p:grpSp>
        <p:nvGrpSpPr>
          <p:cNvPr id="99" name="Grouper 98"/>
          <p:cNvGrpSpPr/>
          <p:nvPr/>
        </p:nvGrpSpPr>
        <p:grpSpPr>
          <a:xfrm>
            <a:off x="3816652" y="2863148"/>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860376"/>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endParaRPr lang="fr-F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689740"/>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469442"/>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361753"/>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spTree>
    <p:extLst>
      <p:ext uri="{BB962C8B-B14F-4D97-AF65-F5344CB8AC3E}">
        <p14:creationId xmlns:p14="http://schemas.microsoft.com/office/powerpoint/2010/main" val="30631454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extLst>
              <a:ext uri="{28A0092B-C50C-407E-A947-70E740481C1C}">
                <a14:useLocalDpi xmlns:a14="http://schemas.microsoft.com/office/drawing/2010/main" val="0"/>
              </a:ext>
            </a:extLst>
          </a:blip>
          <a:srcRect l="12672" r="7829"/>
          <a:stretch/>
        </p:blipFill>
        <p:spPr>
          <a:xfrm>
            <a:off x="-61064" y="941593"/>
            <a:ext cx="9266125" cy="4980987"/>
          </a:xfrm>
          <a:prstGeom prst="rect">
            <a:avLst/>
          </a:prstGeom>
          <a:ln>
            <a:noFill/>
          </a:ln>
          <a:effectLst>
            <a:outerShdw blurRad="190500" algn="tl" rotWithShape="0">
              <a:srgbClr val="000000">
                <a:alpha val="70000"/>
              </a:srgbClr>
            </a:outerShdw>
          </a:effectLst>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visée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256581" y="1459547"/>
            <a:ext cx="2860477" cy="1077218"/>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a:p>
            <a:pPr lvl="0">
              <a:buSzPct val="100000"/>
            </a:pPr>
            <a:endParaRPr lang="en-US" sz="1600">
              <a:solidFill>
                <a:srgbClr val="000000"/>
              </a:solidFill>
              <a:latin typeface="Geneva"/>
              <a:cs typeface="Geneva"/>
            </a:endParaRP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Pic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65914" y="3485226"/>
            <a:ext cx="3095575" cy="95410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buSzPct val="100000"/>
            </a:pPr>
            <a:endParaRPr lang="en-US" sz="8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a:t>
            </a:r>
            <a:r>
              <a:rPr lang="en-US" sz="2000" b="1" dirty="0">
                <a:latin typeface="Geneva"/>
                <a:cs typeface="Geneva"/>
              </a:rPr>
              <a:t>projet de recherche</a:t>
            </a:r>
            <a:r>
              <a:rPr lang="en-US" sz="2000" b="1" dirty="0">
                <a:latin typeface="Geneva"/>
                <a:cs typeface="Geneva"/>
              </a:rPr>
              <a:t>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endParaRPr lang="en-US" sz="1600">
                <a:solidFill>
                  <a:srgbClr val="000000"/>
                </a:solidFill>
                <a:latin typeface="Geneva"/>
                <a:cs typeface="Geneva"/>
              </a:endParaRP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endParaRPr lang="en-US" sz="1600">
              <a:solidFill>
                <a:srgbClr val="800000"/>
              </a:solidFill>
              <a:latin typeface="Geneva"/>
              <a:cs typeface="Geneva"/>
            </a:endParaRP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endParaRPr lang="en-US" sz="1600">
              <a:solidFill>
                <a:srgbClr val="800000"/>
              </a:solidFill>
              <a:latin typeface="Geneva"/>
              <a:cs typeface="Geneva"/>
            </a:endParaRP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endParaRPr lang="en-US" sz="1600">
              <a:solidFill>
                <a:srgbClr val="000000"/>
              </a:solidFill>
              <a:latin typeface="Geneva"/>
              <a:cs typeface="Geneva"/>
            </a:endParaRP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endParaRPr lang="en-US" sz="1600">
              <a:solidFill>
                <a:srgbClr val="000000"/>
              </a:solidFill>
              <a:latin typeface="Geneva"/>
              <a:cs typeface="Geneva"/>
            </a:endParaRP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endParaRPr lang="en-US" sz="1600">
              <a:solidFill>
                <a:srgbClr val="000000"/>
              </a:solidFill>
              <a:latin typeface="Geneva"/>
              <a:cs typeface="Geneva"/>
            </a:endParaRP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endParaRPr lang="fr-F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endParaRPr lang="en-US" sz="1600">
                <a:solidFill>
                  <a:srgbClr val="000000"/>
                </a:solidFill>
                <a:latin typeface="Geneva"/>
                <a:cs typeface="Geneva"/>
              </a:endParaRP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endParaRPr lang="en-US" sz="1600">
                <a:solidFill>
                  <a:srgbClr val="000000"/>
                </a:solidFill>
                <a:latin typeface="Geneva"/>
                <a:cs typeface="Geneva"/>
              </a:endParaRP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endParaRPr lang="en-US" sz="1400">
              <a:solidFill>
                <a:srgbClr val="000000"/>
              </a:solidFill>
              <a:latin typeface="Geneva"/>
              <a:cs typeface="Geneva"/>
            </a:endParaRPr>
          </a:p>
        </p:txBody>
      </p:sp>
    </p:spTree>
    <p:extLst>
      <p:ext uri="{BB962C8B-B14F-4D97-AF65-F5344CB8AC3E}">
        <p14:creationId xmlns:p14="http://schemas.microsoft.com/office/powerpoint/2010/main" val="18952992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463" y="5035670"/>
            <a:ext cx="1555665" cy="1033653"/>
          </a:xfrm>
          <a:prstGeom prst="rect">
            <a:avLst/>
          </a:prstGeom>
          <a:ln>
            <a:noFill/>
          </a:ln>
          <a:effectLst>
            <a:outerShdw blurRad="190500" algn="tl" rotWithShape="0">
              <a:srgbClr val="000000">
                <a:alpha val="70000"/>
              </a:srgbClr>
            </a:outerShdw>
          </a:effectLst>
        </p:spPr>
      </p:pic>
      <p:grpSp>
        <p:nvGrpSpPr>
          <p:cNvPr id="27" name="Grouper 26"/>
          <p:cNvGrpSpPr/>
          <p:nvPr/>
        </p:nvGrpSpPr>
        <p:grpSpPr>
          <a:xfrm>
            <a:off x="8272814" y="781589"/>
            <a:ext cx="689674" cy="663285"/>
            <a:chOff x="7789194" y="878368"/>
            <a:chExt cx="689674" cy="663285"/>
          </a:xfrm>
        </p:grpSpPr>
        <p:sp>
          <p:nvSpPr>
            <p:cNvPr id="26" name="Ellipse 25"/>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grpSp>
        <p:nvGrpSpPr>
          <p:cNvPr id="33" name="Grouper 32"/>
          <p:cNvGrpSpPr/>
          <p:nvPr/>
        </p:nvGrpSpPr>
        <p:grpSpPr>
          <a:xfrm>
            <a:off x="426048" y="4316094"/>
            <a:ext cx="6202209" cy="1506377"/>
            <a:chOff x="4512892" y="2467380"/>
            <a:chExt cx="6202209" cy="1506377"/>
          </a:xfrm>
        </p:grpSpPr>
        <p:sp>
          <p:nvSpPr>
            <p:cNvPr id="8" name="Rectangle 7"/>
            <p:cNvSpPr/>
            <p:nvPr/>
          </p:nvSpPr>
          <p:spPr>
            <a:xfrm>
              <a:off x="4581116" y="3036169"/>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dirty="0">
                  <a:solidFill>
                    <a:srgbClr val="0000CC"/>
                  </a:solidFill>
                  <a:latin typeface="Geneva"/>
                  <a:cs typeface="Geneva"/>
                </a:rPr>
                <a:t>Frédéric Daigne</a:t>
              </a:r>
            </a:p>
            <a:p>
              <a:pPr marL="628650" lvl="1" indent="-171450">
                <a:buSzPct val="100000"/>
                <a:buBlip>
                  <a:blip r:embed="rId4"/>
                </a:buBlip>
              </a:pPr>
              <a:r>
                <a:rPr lang="en-US" sz="1600" dirty="0">
                  <a:solidFill>
                    <a:srgbClr val="0000CC"/>
                  </a:solidFill>
                  <a:latin typeface="Geneva"/>
                  <a:cs typeface="Geneva"/>
                </a:rPr>
                <a:t> Robert Mochkovitch</a:t>
              </a:r>
            </a:p>
          </p:txBody>
        </p:sp>
        <p:sp>
          <p:nvSpPr>
            <p:cNvPr id="9" name="Rectangle 8"/>
            <p:cNvSpPr/>
            <p:nvPr/>
          </p:nvSpPr>
          <p:spPr>
            <a:xfrm>
              <a:off x="4762460" y="300080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14" name="Rectangle 13"/>
            <p:cNvSpPr/>
            <p:nvPr/>
          </p:nvSpPr>
          <p:spPr>
            <a:xfrm rot="16200000">
              <a:off x="3928980" y="3051292"/>
              <a:ext cx="1506377" cy="338554"/>
            </a:xfrm>
            <a:prstGeom prst="rect">
              <a:avLst/>
            </a:prstGeom>
          </p:spPr>
          <p:txBody>
            <a:bodyPr wrap="square">
              <a:spAutoFit/>
            </a:bodyPr>
            <a:lstStyle/>
            <a:p>
              <a:pPr lvl="0">
                <a:buSzPct val="100000"/>
              </a:pPr>
              <a:r>
                <a:rPr lang="en-US" sz="1600" dirty="0">
                  <a:solidFill>
                    <a:srgbClr val="0000CC"/>
                  </a:solidFill>
                  <a:latin typeface="Geneva"/>
                  <a:cs typeface="Geneva"/>
                </a:rPr>
                <a:t>ASTHUP</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sp>
        <p:nvSpPr>
          <p:cNvPr id="30" name="Rounded Rectangle 39"/>
          <p:cNvSpPr/>
          <p:nvPr/>
        </p:nvSpPr>
        <p:spPr>
          <a:xfrm>
            <a:off x="3970231" y="756104"/>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pic>
        <p:nvPicPr>
          <p:cNvPr id="31" name="Image 30" descr="tidal_disruption_radi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3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889135" y="795220"/>
            <a:ext cx="2875110" cy="276999"/>
          </a:xfrm>
          <a:prstGeom prst="rect">
            <a:avLst/>
          </a:prstGeom>
        </p:spPr>
        <p:txBody>
          <a:bodyPr wrap="square">
            <a:spAutoFit/>
          </a:bodyPr>
          <a:lstStyle/>
          <a:p>
            <a:pPr lvl="0">
              <a:buSzPct val="100000"/>
            </a:pPr>
            <a:r>
              <a:rPr lang="en-US" sz="1200" i="1">
                <a:latin typeface="Geneva"/>
                <a:cs typeface="Geneva"/>
              </a:rPr>
              <a:t>El Mellah</a:t>
            </a:r>
          </a:p>
        </p:txBody>
      </p:sp>
      <p:grpSp>
        <p:nvGrpSpPr>
          <p:cNvPr id="50" name="Grouper 49"/>
          <p:cNvGrpSpPr/>
          <p:nvPr/>
        </p:nvGrpSpPr>
        <p:grpSpPr>
          <a:xfrm>
            <a:off x="3569302" y="3659938"/>
            <a:ext cx="2809060" cy="2918021"/>
            <a:chOff x="3194321" y="3659938"/>
            <a:chExt cx="2809060" cy="2918021"/>
          </a:xfrm>
        </p:grpSpPr>
        <p:pic>
          <p:nvPicPr>
            <p:cNvPr id="34" name="Image 33" descr="disc-jet_Sasha.png"/>
            <p:cNvPicPr>
              <a:picLocks noChangeAspect="1"/>
            </p:cNvPicPr>
            <p:nvPr/>
          </p:nvPicPr>
          <p:blipFill rotWithShape="1">
            <a:blip r:embed="rId6">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pic>
          <p:nvPicPr>
            <p:cNvPr id="39" name="Image 38"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72881">
              <a:off x="3424327" y="3672108"/>
              <a:ext cx="387130" cy="389181"/>
            </a:xfrm>
            <a:prstGeom prst="rect">
              <a:avLst/>
            </a:prstGeom>
          </p:spPr>
        </p:pic>
        <p:cxnSp>
          <p:nvCxnSpPr>
            <p:cNvPr id="40" name="Connecteur droit avec flèche 39"/>
            <p:cNvCxnSpPr/>
            <p:nvPr/>
          </p:nvCxnSpPr>
          <p:spPr>
            <a:xfrm flipH="1" flipV="1">
              <a:off x="3716159" y="4131733"/>
              <a:ext cx="998814" cy="2340514"/>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34" idx="0"/>
            </p:cNvCxnSpPr>
            <p:nvPr/>
          </p:nvCxnSpPr>
          <p:spPr>
            <a:xfrm flipV="1">
              <a:off x="4709437" y="4131733"/>
              <a:ext cx="3665" cy="235859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pic>
          <p:nvPicPr>
            <p:cNvPr id="46" name="Image 45"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511694" y="3658913"/>
              <a:ext cx="387130" cy="389181"/>
            </a:xfrm>
            <a:prstGeom prst="rect">
              <a:avLst/>
            </a:prstGeom>
          </p:spPr>
        </p:pic>
        <p:sp>
          <p:nvSpPr>
            <p:cNvPr id="47" name="Rectangle 46"/>
            <p:cNvSpPr/>
            <p:nvPr/>
          </p:nvSpPr>
          <p:spPr>
            <a:xfrm>
              <a:off x="4078004" y="3659938"/>
              <a:ext cx="583497" cy="338554"/>
            </a:xfrm>
            <a:prstGeom prst="rect">
              <a:avLst/>
            </a:prstGeom>
          </p:spPr>
          <p:txBody>
            <a:bodyPr wrap="square">
              <a:spAutoFit/>
            </a:bodyPr>
            <a:lstStyle/>
            <a:p>
              <a:pPr lvl="0">
                <a:buSzPct val="100000"/>
              </a:pPr>
              <a:r>
                <a:rPr lang="en-US" sz="1600" dirty="0">
                  <a:solidFill>
                    <a:srgbClr val="000000"/>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sp>
        <p:nvSpPr>
          <p:cNvPr id="53" name="Rectangle 52"/>
          <p:cNvSpPr/>
          <p:nvPr/>
        </p:nvSpPr>
        <p:spPr>
          <a:xfrm>
            <a:off x="3990752" y="2287810"/>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54" name="Rectangle 53"/>
          <p:cNvSpPr/>
          <p:nvPr/>
        </p:nvSpPr>
        <p:spPr>
          <a:xfrm>
            <a:off x="4257593" y="238101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 </a:t>
            </a:r>
          </a:p>
        </p:txBody>
      </p:sp>
      <p:sp>
        <p:nvSpPr>
          <p:cNvPr id="45" name="Rectangle 44"/>
          <p:cNvSpPr/>
          <p:nvPr/>
        </p:nvSpPr>
        <p:spPr>
          <a:xfrm>
            <a:off x="3834678" y="2327661"/>
            <a:ext cx="3362234"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absorption </a:t>
            </a:r>
            <a:r>
              <a:rPr lang="en-US" sz="1600" dirty="0">
                <a:latin typeface="Geneva"/>
                <a:cs typeface="Geneva"/>
              </a:rPr>
              <a:t>UV</a:t>
            </a:r>
          </a:p>
          <a:p>
            <a:pPr marL="628650" lvl="1" indent="-171450">
              <a:buSzPct val="100000"/>
              <a:buBlip>
                <a:blip r:embed="rId4"/>
              </a:buBlip>
            </a:pPr>
            <a:r>
              <a:rPr lang="en-US" sz="1600" dirty="0">
                <a:latin typeface="Geneva"/>
                <a:cs typeface="Geneva"/>
              </a:rPr>
              <a:t> </a:t>
            </a:r>
            <a:r>
              <a:rPr lang="en-US" sz="1600" b="1" dirty="0">
                <a:latin typeface="Geneva"/>
                <a:cs typeface="Geneva"/>
              </a:rPr>
              <a:t>clumps </a:t>
            </a:r>
          </a:p>
          <a:p>
            <a:pPr marL="628650" lvl="1" indent="-171450">
              <a:buSzPct val="100000"/>
              <a:buBlip>
                <a:blip r:embed="rId4"/>
              </a:buBlip>
            </a:pPr>
            <a:r>
              <a:rPr lang="en-US" sz="1600" b="1" dirty="0">
                <a:latin typeface="Geneva"/>
                <a:cs typeface="Geneva"/>
              </a:rPr>
              <a:t> transport des neutrinos</a:t>
            </a:r>
          </a:p>
        </p:txBody>
      </p:sp>
      <p:sp>
        <p:nvSpPr>
          <p:cNvPr id="55" name="Rectangle 54"/>
          <p:cNvSpPr/>
          <p:nvPr/>
        </p:nvSpPr>
        <p:spPr>
          <a:xfrm>
            <a:off x="5962432" y="78052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62006</TotalTime>
  <Words>3350</Words>
  <Application>Microsoft Macintosh PowerPoint</Application>
  <PresentationFormat>Présentation à l'écran (4:3)</PresentationFormat>
  <Paragraphs>602</Paragraphs>
  <Slides>28</Slides>
  <Notes>28</Notes>
  <HiddenSlides>0</HiddenSlides>
  <MMClips>0</MMClips>
  <ScaleCrop>false</ScaleCrop>
  <HeadingPairs>
    <vt:vector size="4" baseType="variant">
      <vt:variant>
        <vt:lpstr>Thème</vt:lpstr>
      </vt:variant>
      <vt:variant>
        <vt:i4>1</vt:i4>
      </vt:variant>
      <vt:variant>
        <vt:lpstr>Titres des diapositives</vt:lpstr>
      </vt:variant>
      <vt:variant>
        <vt:i4>28</vt:i4>
      </vt:variant>
    </vt:vector>
  </HeadingPairs>
  <TitlesOfParts>
    <vt:vector size="29"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1809</cp:revision>
  <cp:lastPrinted>2018-07-11T03:19:35Z</cp:lastPrinted>
  <dcterms:created xsi:type="dcterms:W3CDTF">2015-05-11T17:36:50Z</dcterms:created>
  <dcterms:modified xsi:type="dcterms:W3CDTF">2019-04-09T15:04:41Z</dcterms:modified>
</cp:coreProperties>
</file>